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351" r:id="rId3"/>
    <p:sldId id="352" r:id="rId4"/>
    <p:sldId id="372" r:id="rId5"/>
    <p:sldId id="349" r:id="rId6"/>
    <p:sldId id="323" r:id="rId7"/>
    <p:sldId id="330" r:id="rId8"/>
    <p:sldId id="341" r:id="rId9"/>
    <p:sldId id="335" r:id="rId10"/>
    <p:sldId id="348" r:id="rId11"/>
    <p:sldId id="342" r:id="rId12"/>
    <p:sldId id="343" r:id="rId13"/>
    <p:sldId id="344" r:id="rId14"/>
    <p:sldId id="345" r:id="rId15"/>
    <p:sldId id="346" r:id="rId16"/>
    <p:sldId id="373" r:id="rId17"/>
    <p:sldId id="322" r:id="rId18"/>
    <p:sldId id="350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36" r:id="rId35"/>
    <p:sldId id="369" r:id="rId36"/>
    <p:sldId id="325" r:id="rId37"/>
    <p:sldId id="327" r:id="rId38"/>
    <p:sldId id="328" r:id="rId39"/>
    <p:sldId id="324" r:id="rId40"/>
    <p:sldId id="333" r:id="rId41"/>
    <p:sldId id="334" r:id="rId42"/>
    <p:sldId id="337" r:id="rId43"/>
    <p:sldId id="338" r:id="rId44"/>
    <p:sldId id="339" r:id="rId45"/>
    <p:sldId id="340" r:id="rId46"/>
    <p:sldId id="347" r:id="rId47"/>
    <p:sldId id="329" r:id="rId48"/>
    <p:sldId id="332" r:id="rId49"/>
    <p:sldId id="326" r:id="rId50"/>
  </p:sldIdLst>
  <p:sldSz cx="9144000" cy="6858000" type="screen4x3"/>
  <p:notesSz cx="6858000" cy="91440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A3FF"/>
    <a:srgbClr val="6666FF"/>
    <a:srgbClr val="FF8989"/>
    <a:srgbClr val="C00000"/>
    <a:srgbClr val="FF3300"/>
    <a:srgbClr val="006600"/>
    <a:srgbClr val="33CC33"/>
    <a:srgbClr val="009900"/>
    <a:srgbClr val="008000"/>
    <a:srgbClr val="FCD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1003" autoAdjust="0"/>
  </p:normalViewPr>
  <p:slideViewPr>
    <p:cSldViewPr>
      <p:cViewPr varScale="1">
        <p:scale>
          <a:sx n="104" d="100"/>
          <a:sy n="104" d="100"/>
        </p:scale>
        <p:origin x="183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38CEACA8-DCE2-48F3-A082-87F79AE0C4A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0511825-7FC6-4FD9-B461-274E57C7B0A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FA6CFC2B-948C-4168-8611-B9DBB672C96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61681F5E-65E5-4E08-A298-DBA62A26007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DF59B03C-2959-4A40-B94B-D4E65F71A00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9A85C4D9-DDA1-4D53-870E-76329CB41E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0B55C854-7CD8-4035-A463-4B5426CC9FC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you have a transducer that you place on the subject and it sends sound waves out in a fanning direction. </a:t>
            </a:r>
          </a:p>
          <a:p>
            <a:endParaRPr lang="en-US" dirty="0"/>
          </a:p>
          <a:p>
            <a:r>
              <a:rPr lang="en-US" dirty="0"/>
              <a:t>It’s taking images across time as well.</a:t>
            </a:r>
          </a:p>
          <a:p>
            <a:endParaRPr lang="en-US" dirty="0"/>
          </a:p>
          <a:p>
            <a:r>
              <a:rPr lang="en-US" dirty="0"/>
              <a:t>So a B-mode image is just one still image from the transducer and a B-mode loop is the entire time frame.</a:t>
            </a:r>
          </a:p>
          <a:p>
            <a:endParaRPr lang="en-US" dirty="0"/>
          </a:p>
          <a:p>
            <a:r>
              <a:rPr lang="en-US" dirty="0"/>
              <a:t>Show B-mode video.</a:t>
            </a:r>
          </a:p>
          <a:p>
            <a:endParaRPr lang="en-US" dirty="0"/>
          </a:p>
          <a:p>
            <a:r>
              <a:rPr lang="en-US" dirty="0"/>
              <a:t>This B-mode loop is taken near the apex or bottom of the heart. </a:t>
            </a:r>
          </a:p>
          <a:p>
            <a:endParaRPr lang="en-US" dirty="0"/>
          </a:p>
          <a:p>
            <a:r>
              <a:rPr lang="en-US" dirty="0"/>
              <a:t>Show where endocardium 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C854-7CD8-4035-A463-4B5426CC9FCE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1004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C854-7CD8-4035-A463-4B5426CC9FCE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7892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C854-7CD8-4035-A463-4B5426CC9FCE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9165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C854-7CD8-4035-A463-4B5426CC9FCE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0607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C854-7CD8-4035-A463-4B5426CC9FCE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9763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C854-7CD8-4035-A463-4B5426CC9FCE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1090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C854-7CD8-4035-A463-4B5426CC9FCE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5180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that X-axis is angular dimension, Y-axis is radial dimension. Origin is </a:t>
            </a:r>
            <a:r>
              <a:rPr lang="en-US"/>
              <a:t>at lower-left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C854-7CD8-4035-A463-4B5426CC9FCE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0518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C854-7CD8-4035-A463-4B5426CC9FCE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2952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Missing boundary, weak boundaries. Messing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C854-7CD8-4035-A463-4B5426CC9FCE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9590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C854-7CD8-4035-A463-4B5426CC9FCE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091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C854-7CD8-4035-A463-4B5426CC9FCE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5611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C854-7CD8-4035-A463-4B5426CC9FCE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2309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C854-7CD8-4035-A463-4B5426CC9FCE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0591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C854-7CD8-4035-A463-4B5426CC9FCE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0643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Smoothing filter applied to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C854-7CD8-4035-A463-4B5426CC9FCE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699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Smoothing filter applied to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C854-7CD8-4035-A463-4B5426CC9FCE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7084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Smoothing filter applied to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C854-7CD8-4035-A463-4B5426CC9FCE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0203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Smoothing filter applied to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C854-7CD8-4035-A463-4B5426CC9FCE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534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Smoothing filter applied to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C854-7CD8-4035-A463-4B5426CC9FCE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0661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Smoothing filter applied to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C854-7CD8-4035-A463-4B5426CC9FCE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7494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Smoothing filter applied to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C854-7CD8-4035-A463-4B5426CC9FCE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0411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Smoothing filter applied to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C854-7CD8-4035-A463-4B5426CC9FCE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6849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AutoShape 3">
            <a:extLst>
              <a:ext uri="{FF2B5EF4-FFF2-40B4-BE49-F238E27FC236}">
                <a16:creationId xmlns:a16="http://schemas.microsoft.com/office/drawing/2014/main" id="{FB05CFF3-DC5D-4FE7-8990-3E7CB6EA0C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1390650"/>
          </a:xfrm>
          <a:prstGeom prst="roundRect">
            <a:avLst>
              <a:gd name="adj" fmla="val 111"/>
            </a:avLst>
          </a:prstGeom>
          <a:gradFill rotWithShape="0">
            <a:gsLst>
              <a:gs pos="0">
                <a:srgbClr val="92D050"/>
              </a:gs>
              <a:gs pos="100000">
                <a:srgbClr val="009900"/>
              </a:gs>
            </a:gsLst>
            <a:lin ang="4500000" scaled="1"/>
          </a:gra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pitchFamily="1" charset="0"/>
              <a:buNone/>
            </a:pPr>
            <a:endParaRPr lang="en-US" altLang="en-US" dirty="0"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6D42770-DD9F-4885-BD23-FDE84BD0752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28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 noProof="0"/>
              <a:t>Click to edit title style</a:t>
            </a: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C294C843-DB7C-4332-A1F6-6EF885DF0FA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38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9058F915-E241-40A7-86CA-BF3D026AD53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1390650"/>
          </a:xfrm>
          <a:prstGeom prst="roundRect">
            <a:avLst>
              <a:gd name="adj" fmla="val 111"/>
            </a:avLst>
          </a:prstGeom>
          <a:gradFill rotWithShape="0"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4500000" scaled="1"/>
          </a:gra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pitchFamily="1" charset="0"/>
              <a:buNone/>
            </a:pPr>
            <a:endParaRPr lang="en-US" altLang="en-US"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3A723-01DB-4B20-879A-402DDECC5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E5D244-BEF9-4F6D-9166-CD2A71F03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9128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E26FD4-BBFF-4437-9B23-6D27A5DDDE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96100" y="0"/>
            <a:ext cx="22479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241E8-35BC-4E72-B4A2-2547C90CF9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591300" cy="6477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509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2E628-37CE-4C2D-9CC0-EBA0D703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9BAF8-0DE6-4A54-B961-E219C4A0D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8772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81977-E275-451A-B0BD-2CA955F80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82ADE-D061-413E-A42A-11DD38524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0747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A2043-8EE1-47E6-BCD7-E53F622BE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8421-E468-4E06-BA0B-DFACB311F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419600" cy="5181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F994C1-38D5-421D-94CC-9245F3595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4400" y="1295400"/>
            <a:ext cx="4419600" cy="5181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105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501F-B3DF-4117-A173-2C406CAE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ADD47-A0D5-4DB1-955C-DE7E74796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CBD6ED-A5C7-4518-8869-BC0826AB4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447C2F-20EA-41DA-8630-4EFC733C1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38283B-C666-411D-9B07-9A8548556A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8212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96CD-725A-4777-B818-45F78BB1B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4047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638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B77CA-C52E-4487-B9BD-21A2A715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3D6D8-F960-4C09-8FBE-DBA45F07C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9F270-F635-4F30-9579-0E5705DC0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593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EA9E7-5905-45BD-AFC4-5CABAFCE0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0140CF-7385-48D7-80D6-18A72F97BF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709C8-1562-423D-BC92-EF7819BBC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7842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AutoShape 3">
            <a:extLst>
              <a:ext uri="{FF2B5EF4-FFF2-40B4-BE49-F238E27FC236}">
                <a16:creationId xmlns:a16="http://schemas.microsoft.com/office/drawing/2014/main" id="{4A05339D-A65E-4F85-B688-11184FC561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oundRect">
            <a:avLst>
              <a:gd name="adj" fmla="val 111"/>
            </a:avLst>
          </a:prstGeom>
          <a:gradFill rotWithShape="0"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4500000" scaled="1"/>
          </a:gra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pitchFamily="1" charset="0"/>
              <a:buNone/>
            </a:pPr>
            <a:endParaRPr lang="en-US" altLang="en-US"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83816E3C-D1DC-418B-BFF4-F02A42346D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B7DBCAD-BFAD-4BB6-B0F1-1575652363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991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B9009-C0FD-4600-A5A3-5552FBF1ED6E}"/>
              </a:ext>
            </a:extLst>
          </p:cNvPr>
          <p:cNvSpPr txBox="1">
            <a:spLocks noGrp="1"/>
          </p:cNvSpPr>
          <p:nvPr userDrawn="1"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>
              <a:spcBef>
                <a:spcPts val="500"/>
              </a:spcBef>
            </a:pPr>
            <a:fld id="{D7E21E58-E577-45B8-A419-B8A05C57E6C9}" type="slidenum">
              <a:rPr lang="en-US" altLang="en-US" sz="1200">
                <a:solidFill>
                  <a:srgbClr val="424242"/>
                </a:solidFill>
                <a:latin typeface="Verdana" panose="020B0604030504040204" pitchFamily="34" charset="0"/>
              </a:rPr>
              <a:pPr>
                <a:spcBef>
                  <a:spcPts val="500"/>
                </a:spcBef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panose="020B060403050404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panose="020B060403050404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panose="020B060403050404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panose="020B060403050404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panose="020B060403050404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panose="020B060403050404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panose="020B060403050404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panose="020B0604030504040204" pitchFamily="34" charset="0"/>
        </a:defRPr>
      </a:lvl9pPr>
    </p:titleStyle>
    <p:bodyStyle>
      <a:lvl1pPr marL="231775" indent="-231775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fontAlgn="base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74625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indent="-173038" algn="l" rtl="0" fontAlgn="base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97025" indent="-220663" algn="l" rtl="0" fontAlgn="base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5257CF7-E182-4E11-B58A-2EF53E2B8DC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562100"/>
            <a:ext cx="7772400" cy="2286000"/>
          </a:xfrm>
        </p:spPr>
        <p:txBody>
          <a:bodyPr/>
          <a:lstStyle/>
          <a:p>
            <a:r>
              <a:rPr lang="en-US" altLang="en-US" sz="3600" dirty="0"/>
              <a:t>IQ to B-mode Conversion &amp;</a:t>
            </a:r>
            <a:br>
              <a:rPr lang="en-US" altLang="en-US" sz="3600" dirty="0"/>
            </a:br>
            <a:r>
              <a:rPr lang="en-US" altLang="en-US" sz="3600" dirty="0"/>
              <a:t>Endocardium Segmentation in Parasternal Short-axis Echocardiograms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932759F-2DCE-4A95-9BCA-92C4AC7F9F8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sz="2800" dirty="0"/>
              <a:t>Addison Elliott</a:t>
            </a:r>
          </a:p>
          <a:p>
            <a:r>
              <a:rPr lang="en-US" altLang="en-US" sz="2800" dirty="0"/>
              <a:t>04/18/2018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No Noise Reduction</a:t>
            </a:r>
            <a:endParaRPr lang="en-US" dirty="0"/>
          </a:p>
        </p:txBody>
      </p:sp>
      <p:pic>
        <p:nvPicPr>
          <p:cNvPr id="7" name="none">
            <a:hlinkClick r:id="" action="ppaction://media"/>
            <a:extLst>
              <a:ext uri="{FF2B5EF4-FFF2-40B4-BE49-F238E27FC236}">
                <a16:creationId xmlns:a16="http://schemas.microsoft.com/office/drawing/2014/main" id="{F66C542D-CD04-47FE-8920-B276AAA3CE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3800" y="1295400"/>
            <a:ext cx="6908800" cy="5181600"/>
          </a:xfrm>
        </p:spPr>
      </p:pic>
    </p:spTree>
    <p:extLst>
      <p:ext uri="{BB962C8B-B14F-4D97-AF65-F5344CB8AC3E}">
        <p14:creationId xmlns:p14="http://schemas.microsoft.com/office/powerpoint/2010/main" val="211461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Gaussian Filter</a:t>
            </a:r>
            <a:endParaRPr lang="en-US" dirty="0"/>
          </a:p>
        </p:txBody>
      </p:sp>
      <p:pic>
        <p:nvPicPr>
          <p:cNvPr id="7" name="gaussian">
            <a:hlinkClick r:id="" action="ppaction://media"/>
            <a:extLst>
              <a:ext uri="{FF2B5EF4-FFF2-40B4-BE49-F238E27FC236}">
                <a16:creationId xmlns:a16="http://schemas.microsoft.com/office/drawing/2014/main" id="{0825C896-0E29-4CE7-A893-A7A34B245F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3800" y="1295400"/>
            <a:ext cx="6908800" cy="5181600"/>
          </a:xfrm>
        </p:spPr>
      </p:pic>
    </p:spTree>
    <p:extLst>
      <p:ext uri="{BB962C8B-B14F-4D97-AF65-F5344CB8AC3E}">
        <p14:creationId xmlns:p14="http://schemas.microsoft.com/office/powerpoint/2010/main" val="245598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Anisotropic Diffusion</a:t>
            </a:r>
          </a:p>
        </p:txBody>
      </p:sp>
      <p:pic>
        <p:nvPicPr>
          <p:cNvPr id="3" name="anisotropic">
            <a:hlinkClick r:id="" action="ppaction://media"/>
            <a:extLst>
              <a:ext uri="{FF2B5EF4-FFF2-40B4-BE49-F238E27FC236}">
                <a16:creationId xmlns:a16="http://schemas.microsoft.com/office/drawing/2014/main" id="{EAA45385-D608-4CB4-9621-AE55946C52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3800" y="1295400"/>
            <a:ext cx="6908800" cy="5181600"/>
          </a:xfrm>
        </p:spPr>
      </p:pic>
    </p:spTree>
    <p:extLst>
      <p:ext uri="{BB962C8B-B14F-4D97-AF65-F5344CB8AC3E}">
        <p14:creationId xmlns:p14="http://schemas.microsoft.com/office/powerpoint/2010/main" val="294801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Median Filter</a:t>
            </a:r>
            <a:endParaRPr lang="en-US" dirty="0"/>
          </a:p>
        </p:txBody>
      </p:sp>
      <p:pic>
        <p:nvPicPr>
          <p:cNvPr id="3" name="median">
            <a:hlinkClick r:id="" action="ppaction://media"/>
            <a:extLst>
              <a:ext uri="{FF2B5EF4-FFF2-40B4-BE49-F238E27FC236}">
                <a16:creationId xmlns:a16="http://schemas.microsoft.com/office/drawing/2014/main" id="{9114103A-5AFF-4398-93CC-C14F3AC8557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3800" y="1295400"/>
            <a:ext cx="6908800" cy="5181600"/>
          </a:xfrm>
        </p:spPr>
      </p:pic>
    </p:spTree>
    <p:extLst>
      <p:ext uri="{BB962C8B-B14F-4D97-AF65-F5344CB8AC3E}">
        <p14:creationId xmlns:p14="http://schemas.microsoft.com/office/powerpoint/2010/main" val="1080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Lee Filter</a:t>
            </a:r>
            <a:endParaRPr lang="en-US" dirty="0"/>
          </a:p>
        </p:txBody>
      </p:sp>
      <p:pic>
        <p:nvPicPr>
          <p:cNvPr id="3" name="lee">
            <a:hlinkClick r:id="" action="ppaction://media"/>
            <a:extLst>
              <a:ext uri="{FF2B5EF4-FFF2-40B4-BE49-F238E27FC236}">
                <a16:creationId xmlns:a16="http://schemas.microsoft.com/office/drawing/2014/main" id="{8629EFA8-9732-485B-9DB5-F1D698FE9AD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3800" y="1295400"/>
            <a:ext cx="6908800" cy="5181600"/>
          </a:xfrm>
        </p:spPr>
      </p:pic>
    </p:spTree>
    <p:extLst>
      <p:ext uri="{BB962C8B-B14F-4D97-AF65-F5344CB8AC3E}">
        <p14:creationId xmlns:p14="http://schemas.microsoft.com/office/powerpoint/2010/main" val="248204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Wavelet’s Denoising</a:t>
            </a:r>
            <a:endParaRPr lang="en-US" dirty="0"/>
          </a:p>
        </p:txBody>
      </p:sp>
      <p:pic>
        <p:nvPicPr>
          <p:cNvPr id="3" name="wavelet">
            <a:hlinkClick r:id="" action="ppaction://media"/>
            <a:extLst>
              <a:ext uri="{FF2B5EF4-FFF2-40B4-BE49-F238E27FC236}">
                <a16:creationId xmlns:a16="http://schemas.microsoft.com/office/drawing/2014/main" id="{D9E69998-182E-4C34-AEAD-4F9FF587D8A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3800" y="1295400"/>
            <a:ext cx="6908800" cy="5181600"/>
          </a:xfrm>
        </p:spPr>
      </p:pic>
    </p:spTree>
    <p:extLst>
      <p:ext uri="{BB962C8B-B14F-4D97-AF65-F5344CB8AC3E}">
        <p14:creationId xmlns:p14="http://schemas.microsoft.com/office/powerpoint/2010/main" val="36546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Ultrasound Machine</a:t>
            </a:r>
            <a:endParaRPr lang="en-US" dirty="0"/>
          </a:p>
        </p:txBody>
      </p:sp>
      <p:pic>
        <p:nvPicPr>
          <p:cNvPr id="6" name="MF0307POST8">
            <a:hlinkClick r:id="" action="ppaction://media"/>
            <a:extLst>
              <a:ext uri="{FF2B5EF4-FFF2-40B4-BE49-F238E27FC236}">
                <a16:creationId xmlns:a16="http://schemas.microsoft.com/office/drawing/2014/main" id="{3F0431CD-2C0D-4600-A84E-EF08D492E86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3800" y="1295400"/>
            <a:ext cx="6908800" cy="5181600"/>
          </a:xfrm>
        </p:spPr>
      </p:pic>
    </p:spTree>
    <p:extLst>
      <p:ext uri="{BB962C8B-B14F-4D97-AF65-F5344CB8AC3E}">
        <p14:creationId xmlns:p14="http://schemas.microsoft.com/office/powerpoint/2010/main" val="332050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Key Takeaways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BC9E6-599E-421B-9D55-4C7D6BE17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Denoising is a second order problem</a:t>
            </a:r>
          </a:p>
          <a:p>
            <a:pPr lvl="1"/>
            <a:r>
              <a:rPr lang="en-US" dirty="0"/>
              <a:t>Small changes</a:t>
            </a:r>
          </a:p>
          <a:p>
            <a:pPr lvl="1"/>
            <a:r>
              <a:rPr lang="en-US" dirty="0"/>
              <a:t>Last 10% of work takes 90% of time</a:t>
            </a:r>
          </a:p>
          <a:p>
            <a:r>
              <a:rPr lang="en-US" dirty="0"/>
              <a:t>Gaussian &amp; Anisotropic diffusion blur image</a:t>
            </a:r>
          </a:p>
          <a:p>
            <a:pPr lvl="1"/>
            <a:r>
              <a:rPr lang="en-US" dirty="0"/>
              <a:t>Not great for cardiologists, great for computer algorithms</a:t>
            </a:r>
          </a:p>
          <a:p>
            <a:r>
              <a:rPr lang="en-US" dirty="0"/>
              <a:t>Median, Lee &amp; Wavelet</a:t>
            </a:r>
          </a:p>
          <a:p>
            <a:pPr lvl="1"/>
            <a:r>
              <a:rPr lang="en-US" dirty="0"/>
              <a:t>Visually about the same</a:t>
            </a:r>
          </a:p>
          <a:p>
            <a:pPr lvl="1"/>
            <a:r>
              <a:rPr lang="en-US" dirty="0"/>
              <a:t>Chose Wavelet because it seems slightly better than others</a:t>
            </a:r>
          </a:p>
        </p:txBody>
      </p:sp>
    </p:spTree>
    <p:extLst>
      <p:ext uri="{BB962C8B-B14F-4D97-AF65-F5344CB8AC3E}">
        <p14:creationId xmlns:p14="http://schemas.microsoft.com/office/powerpoint/2010/main" val="2050146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5257CF7-E182-4E11-B58A-2EF53E2B8DC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371600"/>
            <a:ext cx="7772400" cy="5486400"/>
          </a:xfrm>
        </p:spPr>
        <p:txBody>
          <a:bodyPr/>
          <a:lstStyle/>
          <a:p>
            <a:r>
              <a:rPr lang="en-US" altLang="en-US" sz="4000" dirty="0"/>
              <a:t>Part 2: Segmenting Endocardium</a:t>
            </a:r>
          </a:p>
        </p:txBody>
      </p:sp>
    </p:spTree>
    <p:extLst>
      <p:ext uri="{BB962C8B-B14F-4D97-AF65-F5344CB8AC3E}">
        <p14:creationId xmlns:p14="http://schemas.microsoft.com/office/powerpoint/2010/main" val="738875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B-Mode PSAX near apex</a:t>
            </a:r>
            <a:endParaRPr lang="en-US" sz="4000" dirty="0"/>
          </a:p>
        </p:txBody>
      </p:sp>
      <p:pic>
        <p:nvPicPr>
          <p:cNvPr id="9" name="Picture 8" descr="C:\Users\adellio\AppData\Local\Microsoft\Windows\INetCache\Content.Word\apexBest.png">
            <a:extLst>
              <a:ext uri="{FF2B5EF4-FFF2-40B4-BE49-F238E27FC236}">
                <a16:creationId xmlns:a16="http://schemas.microsoft.com/office/drawing/2014/main" id="{FD514EDC-1FD2-491D-B466-7EC22B4BD3C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4784436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adellio\AppData\Local\Microsoft\Windows\INetCache\Content.Word\apexManualTrace.png">
            <a:extLst>
              <a:ext uri="{FF2B5EF4-FFF2-40B4-BE49-F238E27FC236}">
                <a16:creationId xmlns:a16="http://schemas.microsoft.com/office/drawing/2014/main" id="{049BA40D-2876-4D85-95E7-6A099F88D92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564" y="1295400"/>
            <a:ext cx="4784436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91CD8A6-3C56-4027-9299-8B73533E2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334000"/>
            <a:ext cx="8991600" cy="1066800"/>
          </a:xfrm>
        </p:spPr>
        <p:txBody>
          <a:bodyPr/>
          <a:lstStyle/>
          <a:p>
            <a:r>
              <a:rPr lang="en-US" dirty="0"/>
              <a:t>Red- Center of left ventricle (LV)</a:t>
            </a:r>
          </a:p>
          <a:p>
            <a:r>
              <a:rPr lang="en-US" dirty="0"/>
              <a:t>Blue – Endocardial boundary</a:t>
            </a:r>
          </a:p>
        </p:txBody>
      </p:sp>
    </p:spTree>
    <p:extLst>
      <p:ext uri="{BB962C8B-B14F-4D97-AF65-F5344CB8AC3E}">
        <p14:creationId xmlns:p14="http://schemas.microsoft.com/office/powerpoint/2010/main" val="2778722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What are Echocardiograms?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BC9E6-599E-421B-9D55-4C7D6BE17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Ultrasound imaging of the heart (image called B-mode)</a:t>
            </a:r>
          </a:p>
        </p:txBody>
      </p:sp>
      <p:pic>
        <p:nvPicPr>
          <p:cNvPr id="6" name="MF0302PRE8">
            <a:hlinkClick r:id="" action="ppaction://media"/>
            <a:extLst>
              <a:ext uri="{FF2B5EF4-FFF2-40B4-BE49-F238E27FC236}">
                <a16:creationId xmlns:a16="http://schemas.microsoft.com/office/drawing/2014/main" id="{7E172BB7-1689-4734-8982-EDD0C4EF54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1371600" y="1737919"/>
            <a:ext cx="6318775" cy="473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4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B-Mode PSAX at mitral valve</a:t>
            </a:r>
            <a:endParaRPr lang="en-US" sz="4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91CD8A6-3C56-4027-9299-8B73533E2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334000"/>
            <a:ext cx="8991600" cy="1066800"/>
          </a:xfrm>
        </p:spPr>
        <p:txBody>
          <a:bodyPr/>
          <a:lstStyle/>
          <a:p>
            <a:r>
              <a:rPr lang="en-US" dirty="0"/>
              <a:t>Red- Center of left ventricle (LV)</a:t>
            </a:r>
          </a:p>
          <a:p>
            <a:r>
              <a:rPr lang="en-US" dirty="0"/>
              <a:t>Blue – Endocardial boundary</a:t>
            </a:r>
          </a:p>
          <a:p>
            <a:r>
              <a:rPr lang="en-US" dirty="0"/>
              <a:t>Green – Mitral valve</a:t>
            </a:r>
          </a:p>
        </p:txBody>
      </p:sp>
      <p:pic>
        <p:nvPicPr>
          <p:cNvPr id="6" name="Picture 5" descr="C:\Users\adellio\AppData\Local\Microsoft\Windows\INetCache\Content.Word\mitralBest.png">
            <a:extLst>
              <a:ext uri="{FF2B5EF4-FFF2-40B4-BE49-F238E27FC236}">
                <a16:creationId xmlns:a16="http://schemas.microsoft.com/office/drawing/2014/main" id="{C671FD55-E095-4EA4-9C0D-C3C0DBB7C8A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36" y="1297709"/>
            <a:ext cx="4816763" cy="403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adellio\AppData\Local\Microsoft\Windows\INetCache\Content.Word\mitralManualTrace.png">
            <a:extLst>
              <a:ext uri="{FF2B5EF4-FFF2-40B4-BE49-F238E27FC236}">
                <a16:creationId xmlns:a16="http://schemas.microsoft.com/office/drawing/2014/main" id="{3A5EA830-1C2B-4C86-A00B-037D5217F08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418" y="1300913"/>
            <a:ext cx="4784436" cy="4033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1955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B-Mode PSAX at papillary muscles</a:t>
            </a:r>
            <a:endParaRPr lang="en-US" sz="4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91CD8A6-3C56-4027-9299-8B73533E2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334000"/>
            <a:ext cx="8991600" cy="1066800"/>
          </a:xfrm>
        </p:spPr>
        <p:txBody>
          <a:bodyPr/>
          <a:lstStyle/>
          <a:p>
            <a:r>
              <a:rPr lang="en-US" dirty="0"/>
              <a:t>Red- Center of left ventricle (LV)</a:t>
            </a:r>
          </a:p>
          <a:p>
            <a:r>
              <a:rPr lang="en-US" dirty="0"/>
              <a:t>Blue – Endocardial boundary</a:t>
            </a:r>
          </a:p>
          <a:p>
            <a:r>
              <a:rPr lang="en-US" dirty="0"/>
              <a:t>Green – Papillary muscles</a:t>
            </a:r>
          </a:p>
        </p:txBody>
      </p:sp>
      <p:pic>
        <p:nvPicPr>
          <p:cNvPr id="6" name="Picture 5" descr="C:\Users\adellio\AppData\Local\Microsoft\Windows\INetCache\Content.Word\papillariesBest.png">
            <a:extLst>
              <a:ext uri="{FF2B5EF4-FFF2-40B4-BE49-F238E27FC236}">
                <a16:creationId xmlns:a16="http://schemas.microsoft.com/office/drawing/2014/main" id="{9CE12ADE-3DF8-4F2D-8D6A-8D69D8EF816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4784436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adellio\AppData\Local\Microsoft\Windows\INetCache\Content.Word\papillariesManualTrace.png">
            <a:extLst>
              <a:ext uri="{FF2B5EF4-FFF2-40B4-BE49-F238E27FC236}">
                <a16:creationId xmlns:a16="http://schemas.microsoft.com/office/drawing/2014/main" id="{B177F77F-101C-4E9A-8D3C-63918AF92AD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564" y="1295400"/>
            <a:ext cx="4784436" cy="403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3417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Why do we care?</a:t>
            </a:r>
            <a:endParaRPr lang="en-US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A5F9D-0C2F-47D2-B393-A075EA155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219200"/>
            <a:ext cx="8991600" cy="5181600"/>
          </a:xfrm>
        </p:spPr>
        <p:txBody>
          <a:bodyPr/>
          <a:lstStyle/>
          <a:p>
            <a:r>
              <a:rPr lang="en-US" dirty="0"/>
              <a:t>According to AHA, coronary heart disease is the #1 cause of death globally.</a:t>
            </a:r>
          </a:p>
          <a:p>
            <a:r>
              <a:rPr lang="en-US" dirty="0"/>
              <a:t>Measures to help diagnose and preemptively treat</a:t>
            </a:r>
          </a:p>
          <a:p>
            <a:pPr lvl="1"/>
            <a:r>
              <a:rPr lang="en-US" dirty="0"/>
              <a:t>Left Ventricle Ejection Fraction (LVEF)</a:t>
            </a:r>
          </a:p>
          <a:p>
            <a:pPr lvl="1"/>
            <a:r>
              <a:rPr lang="en-US" dirty="0"/>
              <a:t>Left Ventricle Mass/Volume</a:t>
            </a:r>
          </a:p>
          <a:p>
            <a:r>
              <a:rPr lang="en-US" dirty="0"/>
              <a:t>Ultrasound is primary method of cardiac health assessment</a:t>
            </a:r>
          </a:p>
          <a:p>
            <a:pPr lvl="1"/>
            <a:r>
              <a:rPr lang="en-US" dirty="0"/>
              <a:t>Cheap, portable, and non-invasive</a:t>
            </a:r>
          </a:p>
          <a:p>
            <a:pPr lvl="1"/>
            <a:r>
              <a:rPr lang="en-US" dirty="0"/>
              <a:t>MRI is bulky, time-consuming scans and expensive</a:t>
            </a:r>
          </a:p>
          <a:p>
            <a:pPr lvl="1"/>
            <a:r>
              <a:rPr lang="en-US" dirty="0"/>
              <a:t>Downside is ultrasound is very noise, called speckle noise</a:t>
            </a:r>
          </a:p>
          <a:p>
            <a:r>
              <a:rPr lang="en-US" dirty="0"/>
              <a:t>Tedious to do this manually, not typically done in practice.</a:t>
            </a:r>
          </a:p>
          <a:p>
            <a:r>
              <a:rPr lang="en-US" dirty="0"/>
              <a:t>Create segmentation algorithm to automatically calculate measures</a:t>
            </a:r>
          </a:p>
          <a:p>
            <a:r>
              <a:rPr lang="en-US" dirty="0"/>
              <a:t>Eventually quantify fat around heart</a:t>
            </a:r>
          </a:p>
        </p:txBody>
      </p:sp>
    </p:spTree>
    <p:extLst>
      <p:ext uri="{BB962C8B-B14F-4D97-AF65-F5344CB8AC3E}">
        <p14:creationId xmlns:p14="http://schemas.microsoft.com/office/powerpoint/2010/main" val="2346399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Segmentation Method</a:t>
            </a:r>
            <a:endParaRPr lang="en-US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A5F9D-0C2F-47D2-B393-A075EA155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219200"/>
            <a:ext cx="8991600" cy="5181600"/>
          </a:xfrm>
        </p:spPr>
        <p:txBody>
          <a:bodyPr/>
          <a:lstStyle/>
          <a:p>
            <a:r>
              <a:rPr lang="en-US" dirty="0"/>
              <a:t>Smooth image to remove speckle noise (Anisotropic diffusion)</a:t>
            </a:r>
          </a:p>
          <a:p>
            <a:r>
              <a:rPr lang="en-US" dirty="0"/>
              <a:t>Transform to polar domain with center user-specified</a:t>
            </a:r>
          </a:p>
          <a:p>
            <a:r>
              <a:rPr lang="en-US" dirty="0"/>
              <a:t>Get edge image to use as cost</a:t>
            </a:r>
          </a:p>
          <a:p>
            <a:pPr lvl="1"/>
            <a:r>
              <a:rPr lang="en-US" dirty="0"/>
              <a:t>Sobel filter along radial direction</a:t>
            </a:r>
          </a:p>
          <a:p>
            <a:pPr lvl="1"/>
            <a:r>
              <a:rPr lang="en-US" dirty="0"/>
              <a:t>Equalize histogram</a:t>
            </a:r>
          </a:p>
          <a:p>
            <a:r>
              <a:rPr lang="en-US" dirty="0"/>
              <a:t>Perform dynamic programming using Dijkstra’s algorithm</a:t>
            </a:r>
          </a:p>
          <a:p>
            <a:pPr lvl="1"/>
            <a:r>
              <a:rPr lang="en-US" dirty="0"/>
              <a:t>Start point = user-specified start point</a:t>
            </a:r>
          </a:p>
          <a:p>
            <a:pPr lvl="1"/>
            <a:r>
              <a:rPr lang="en-US" dirty="0"/>
              <a:t>End point = one pixel to the left of start point</a:t>
            </a:r>
          </a:p>
          <a:p>
            <a:pPr lvl="1"/>
            <a:r>
              <a:rPr lang="en-US" dirty="0"/>
              <a:t>For each point, can only move East and adjacent pixels</a:t>
            </a:r>
          </a:p>
          <a:p>
            <a:pPr lvl="1"/>
            <a:r>
              <a:rPr lang="en-US" dirty="0"/>
              <a:t>Wrap around in the horizontal direction (angles are periodic)</a:t>
            </a:r>
          </a:p>
          <a:p>
            <a:pPr lvl="1"/>
            <a:r>
              <a:rPr lang="en-US" dirty="0"/>
              <a:t>Cost function = Edge image (inverted)</a:t>
            </a:r>
          </a:p>
        </p:txBody>
      </p:sp>
    </p:spTree>
    <p:extLst>
      <p:ext uri="{BB962C8B-B14F-4D97-AF65-F5344CB8AC3E}">
        <p14:creationId xmlns:p14="http://schemas.microsoft.com/office/powerpoint/2010/main" val="2905209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Smoothed Image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79AA19-1F52-4511-8EC9-52C11703ED7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219200"/>
            <a:ext cx="84582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35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Polar Conversion</a:t>
            </a:r>
            <a:endParaRPr lang="en-US" dirty="0"/>
          </a:p>
        </p:txBody>
      </p:sp>
      <p:pic>
        <p:nvPicPr>
          <p:cNvPr id="4" name="Picture 3" descr="C:\Users\adellio\AppData\Local\Microsoft\Windows\INetCache\Content.Word\test.png">
            <a:extLst>
              <a:ext uri="{FF2B5EF4-FFF2-40B4-BE49-F238E27FC236}">
                <a16:creationId xmlns:a16="http://schemas.microsoft.com/office/drawing/2014/main" id="{2C0F7E19-0C87-4B64-B67E-61CDCD1D2A8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8458200" cy="533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7926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Endocardial Boundary (Apex)</a:t>
            </a:r>
            <a:endParaRPr lang="en-US" dirty="0"/>
          </a:p>
        </p:txBody>
      </p:sp>
      <p:pic>
        <p:nvPicPr>
          <p:cNvPr id="5" name="Picture 4" descr="C:\Users\adellio\AppData\Local\Microsoft\Windows\INetCache\Content.Word\xx2.png">
            <a:extLst>
              <a:ext uri="{FF2B5EF4-FFF2-40B4-BE49-F238E27FC236}">
                <a16:creationId xmlns:a16="http://schemas.microsoft.com/office/drawing/2014/main" id="{308ACB7F-FE68-4BEA-9517-C7D8F0CB86D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971800"/>
            <a:ext cx="85344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dellio\AppData\Local\Microsoft\Windows\INetCache\Content.Word\xxx.png">
            <a:extLst>
              <a:ext uri="{FF2B5EF4-FFF2-40B4-BE49-F238E27FC236}">
                <a16:creationId xmlns:a16="http://schemas.microsoft.com/office/drawing/2014/main" id="{4B5A5BBB-262E-4B93-A6D7-6AF057DF952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8534400" cy="175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3556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Endocardial Boundary (Mitral)</a:t>
            </a:r>
            <a:endParaRPr lang="en-US" dirty="0"/>
          </a:p>
        </p:txBody>
      </p:sp>
      <p:pic>
        <p:nvPicPr>
          <p:cNvPr id="4" name="Picture 3" descr="C:\Users\adellio\AppData\Local\Microsoft\Windows\INetCache\Content.Word\mitralCartesian.png">
            <a:extLst>
              <a:ext uri="{FF2B5EF4-FFF2-40B4-BE49-F238E27FC236}">
                <a16:creationId xmlns:a16="http://schemas.microsoft.com/office/drawing/2014/main" id="{07231F45-1371-4765-9FEC-1807A99590F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43200"/>
            <a:ext cx="8534400" cy="407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dellio\AppData\Local\Microsoft\Windows\INetCache\Content.Word\mitralPolarRegular.png">
            <a:extLst>
              <a:ext uri="{FF2B5EF4-FFF2-40B4-BE49-F238E27FC236}">
                <a16:creationId xmlns:a16="http://schemas.microsoft.com/office/drawing/2014/main" id="{C438B41A-473F-4603-A89F-496A7C1BBD7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5" y="1140692"/>
            <a:ext cx="8520545" cy="16025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7110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Additional Cost Functions</a:t>
            </a:r>
            <a:endParaRPr lang="en-US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A5F9D-0C2F-47D2-B393-A075EA155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219200"/>
            <a:ext cx="8991600" cy="5181600"/>
          </a:xfrm>
        </p:spPr>
        <p:txBody>
          <a:bodyPr/>
          <a:lstStyle/>
          <a:p>
            <a:r>
              <a:rPr lang="en-US" dirty="0"/>
              <a:t>Missing or weak boundaries (like Mitral valve), does not work</a:t>
            </a:r>
          </a:p>
          <a:p>
            <a:r>
              <a:rPr lang="en-US" dirty="0"/>
              <a:t>Absolute Difference Method</a:t>
            </a:r>
          </a:p>
          <a:p>
            <a:pPr lvl="1"/>
            <a:r>
              <a:rPr lang="en-US" dirty="0"/>
              <a:t>Take radial difference from start point to current point, add to cost function</a:t>
            </a:r>
          </a:p>
          <a:p>
            <a:pPr lvl="1"/>
            <a:r>
              <a:rPr lang="en-US" dirty="0"/>
              <a:t>Constrains to circle with radius of start point</a:t>
            </a:r>
          </a:p>
          <a:p>
            <a:r>
              <a:rPr lang="en-US" dirty="0"/>
              <a:t>Derivative Method</a:t>
            </a:r>
          </a:p>
          <a:p>
            <a:pPr lvl="1"/>
            <a:r>
              <a:rPr lang="en-US" dirty="0"/>
              <a:t>Take derivative from current point to 5</a:t>
            </a:r>
            <a:r>
              <a:rPr lang="en-US" baseline="30000" dirty="0"/>
              <a:t>th</a:t>
            </a:r>
            <a:r>
              <a:rPr lang="en-US" dirty="0"/>
              <a:t> optimal point back, add to cost function</a:t>
            </a:r>
          </a:p>
          <a:p>
            <a:pPr lvl="1"/>
            <a:r>
              <a:rPr lang="en-US" dirty="0"/>
              <a:t>Smooths out path, makes more circular</a:t>
            </a:r>
          </a:p>
        </p:txBody>
      </p:sp>
    </p:spTree>
    <p:extLst>
      <p:ext uri="{BB962C8B-B14F-4D97-AF65-F5344CB8AC3E}">
        <p14:creationId xmlns:p14="http://schemas.microsoft.com/office/powerpoint/2010/main" val="3197476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Mitral Valve w/ Abs Diff</a:t>
            </a:r>
            <a:endParaRPr lang="en-US" dirty="0"/>
          </a:p>
        </p:txBody>
      </p:sp>
      <p:pic>
        <p:nvPicPr>
          <p:cNvPr id="7" name="Picture 6" descr="C:\Users\adellio\AppData\Local\Microsoft\Windows\INetCache\Content.Word\mitralCartesianAbsDist.png">
            <a:extLst>
              <a:ext uri="{FF2B5EF4-FFF2-40B4-BE49-F238E27FC236}">
                <a16:creationId xmlns:a16="http://schemas.microsoft.com/office/drawing/2014/main" id="{775A5321-E158-41B0-AEA1-FE9B1CE56FA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971800"/>
            <a:ext cx="8534400" cy="3796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adellio\AppData\Local\Microsoft\Windows\INetCache\Content.Word\mitralPolarAbsDist.png">
            <a:extLst>
              <a:ext uri="{FF2B5EF4-FFF2-40B4-BE49-F238E27FC236}">
                <a16:creationId xmlns:a16="http://schemas.microsoft.com/office/drawing/2014/main" id="{73E183DE-74C3-471A-9EF3-7140B454502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36" y="1219200"/>
            <a:ext cx="8525164" cy="175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4553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are Parasternal Short-axis views (PSAX)?</a:t>
            </a:r>
            <a:endParaRPr lang="en-US" sz="4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2B77B7-59CE-4BD1-97ED-5D9DF6245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098421"/>
            <a:ext cx="4876800" cy="5755415"/>
          </a:xfr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E5461C-0A1E-498E-AD29-486A94C84BA6}"/>
              </a:ext>
            </a:extLst>
          </p:cNvPr>
          <p:cNvCxnSpPr>
            <a:cxnSpLocks/>
          </p:cNvCxnSpPr>
          <p:nvPr/>
        </p:nvCxnSpPr>
        <p:spPr bwMode="auto">
          <a:xfrm flipV="1">
            <a:off x="3429000" y="4876800"/>
            <a:ext cx="1066800" cy="1143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D5ADFC4-A6ED-4901-8102-26486448DDE7}"/>
              </a:ext>
            </a:extLst>
          </p:cNvPr>
          <p:cNvSpPr txBox="1"/>
          <p:nvPr/>
        </p:nvSpPr>
        <p:spPr>
          <a:xfrm>
            <a:off x="1143000" y="60960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View near apex of heart, just a donut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B267DD-EDAA-4D8B-834E-51DD64B1E50D}"/>
              </a:ext>
            </a:extLst>
          </p:cNvPr>
          <p:cNvSpPr txBox="1"/>
          <p:nvPr/>
        </p:nvSpPr>
        <p:spPr>
          <a:xfrm>
            <a:off x="544585" y="517745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Ignore Plane A</a:t>
            </a:r>
          </a:p>
        </p:txBody>
      </p:sp>
    </p:spTree>
    <p:extLst>
      <p:ext uri="{BB962C8B-B14F-4D97-AF65-F5344CB8AC3E}">
        <p14:creationId xmlns:p14="http://schemas.microsoft.com/office/powerpoint/2010/main" val="105184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Mitral Valve w/ Derivative</a:t>
            </a:r>
            <a:endParaRPr lang="en-US" dirty="0"/>
          </a:p>
        </p:txBody>
      </p:sp>
      <p:pic>
        <p:nvPicPr>
          <p:cNvPr id="7" name="Picture 6" descr="C:\Users\adellio\AppData\Local\Microsoft\Windows\INetCache\Content.Word\mitralCartesianDeriv.png">
            <a:extLst>
              <a:ext uri="{FF2B5EF4-FFF2-40B4-BE49-F238E27FC236}">
                <a16:creationId xmlns:a16="http://schemas.microsoft.com/office/drawing/2014/main" id="{BAEF1890-BDF2-4D12-8034-E7FE4239E5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960255"/>
            <a:ext cx="85344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adellio\AppData\Local\Microsoft\Windows\INetCache\Content.Word\mitralPolarDeriv.png">
            <a:extLst>
              <a:ext uri="{FF2B5EF4-FFF2-40B4-BE49-F238E27FC236}">
                <a16:creationId xmlns:a16="http://schemas.microsoft.com/office/drawing/2014/main" id="{64F2FC61-C663-4BC7-8B3B-37BFCB67284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8534400" cy="1741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7260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Key 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BC9E6-599E-421B-9D55-4C7D6BE17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Did not get a chance to run on PSAX papillary muscle view</a:t>
            </a:r>
          </a:p>
          <a:p>
            <a:r>
              <a:rPr lang="en-US" dirty="0"/>
              <a:t>Messes up with missing or weak boundaries</a:t>
            </a:r>
          </a:p>
          <a:p>
            <a:r>
              <a:rPr lang="en-US" dirty="0"/>
              <a:t>Absolute Difference Cost Function</a:t>
            </a:r>
          </a:p>
          <a:p>
            <a:pPr lvl="1"/>
            <a:r>
              <a:rPr lang="en-US" dirty="0"/>
              <a:t>Did not work well with filling in missing boundaries</a:t>
            </a:r>
          </a:p>
          <a:p>
            <a:r>
              <a:rPr lang="en-US" dirty="0"/>
              <a:t>Derivative Cost Function</a:t>
            </a:r>
          </a:p>
          <a:p>
            <a:pPr lvl="1"/>
            <a:r>
              <a:rPr lang="en-US" dirty="0"/>
              <a:t>Did not work well with filling in missing boundaries</a:t>
            </a:r>
          </a:p>
          <a:p>
            <a:pPr lvl="1"/>
            <a:r>
              <a:rPr lang="en-US" dirty="0"/>
              <a:t>Worked nicely to smooth the contour however</a:t>
            </a:r>
          </a:p>
          <a:p>
            <a:r>
              <a:rPr lang="en-US" dirty="0"/>
              <a:t>Neither cost function could fill in missing boundaries</a:t>
            </a:r>
          </a:p>
        </p:txBody>
      </p:sp>
    </p:spTree>
    <p:extLst>
      <p:ext uri="{BB962C8B-B14F-4D97-AF65-F5344CB8AC3E}">
        <p14:creationId xmlns:p14="http://schemas.microsoft.com/office/powerpoint/2010/main" val="2986547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Future 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BC9E6-599E-421B-9D55-4C7D6BE17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Factor in temporal dimension</a:t>
            </a:r>
          </a:p>
          <a:p>
            <a:pPr lvl="1"/>
            <a:r>
              <a:rPr lang="en-US" dirty="0"/>
              <a:t>Use gradient for cost function</a:t>
            </a:r>
          </a:p>
          <a:p>
            <a:r>
              <a:rPr lang="en-US" dirty="0"/>
              <a:t>Use shape model or ASMs to segment boundaries</a:t>
            </a:r>
          </a:p>
          <a:p>
            <a:r>
              <a:rPr lang="en-US" dirty="0"/>
              <a:t>Consider Kalman filter to leverage multiple methods</a:t>
            </a:r>
          </a:p>
        </p:txBody>
      </p:sp>
    </p:spTree>
    <p:extLst>
      <p:ext uri="{BB962C8B-B14F-4D97-AF65-F5344CB8AC3E}">
        <p14:creationId xmlns:p14="http://schemas.microsoft.com/office/powerpoint/2010/main" val="891346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BC9E6-599E-421B-9D55-4C7D6BE17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algorithm to convert raw data to B-mode image</a:t>
            </a:r>
          </a:p>
          <a:p>
            <a:r>
              <a:rPr lang="en-US" dirty="0"/>
              <a:t>Created segmentation algorithm to segment endocardial boundary</a:t>
            </a:r>
          </a:p>
          <a:p>
            <a:pPr lvl="1"/>
            <a:r>
              <a:rPr lang="en-US" dirty="0"/>
              <a:t>Works well enough if boundaries are clearly defined, not always case for ultrasound</a:t>
            </a:r>
          </a:p>
          <a:p>
            <a:r>
              <a:rPr lang="en-US" dirty="0"/>
              <a:t>Build on both as future work, combine them to have one process.</a:t>
            </a:r>
          </a:p>
          <a:p>
            <a:pPr lvl="1"/>
            <a:r>
              <a:rPr lang="en-US" dirty="0"/>
              <a:t>Allows most parameters to tune</a:t>
            </a:r>
          </a:p>
        </p:txBody>
      </p:sp>
    </p:spTree>
    <p:extLst>
      <p:ext uri="{BB962C8B-B14F-4D97-AF65-F5344CB8AC3E}">
        <p14:creationId xmlns:p14="http://schemas.microsoft.com/office/powerpoint/2010/main" val="2628345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66800"/>
            <a:ext cx="8229600" cy="5791200"/>
          </a:xfrm>
        </p:spPr>
        <p:txBody>
          <a:bodyPr/>
          <a:lstStyle/>
          <a:p>
            <a:r>
              <a:rPr lang="en-US" sz="4000" dirty="0">
                <a:solidFill>
                  <a:schemeClr val="tx1"/>
                </a:solidFill>
              </a:rPr>
              <a:t>Questions?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820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Literature Review</a:t>
            </a:r>
            <a:endParaRPr lang="en-US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A5F9D-0C2F-47D2-B393-A075EA155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219200"/>
            <a:ext cx="8991600" cy="5181600"/>
          </a:xfrm>
        </p:spPr>
        <p:txBody>
          <a:bodyPr/>
          <a:lstStyle/>
          <a:p>
            <a:r>
              <a:rPr lang="en-US" dirty="0"/>
              <a:t>Zhang et al. employed dynamic programming (DP) using Dijkstra’s algorithm on cardiac MRI image</a:t>
            </a:r>
          </a:p>
          <a:p>
            <a:r>
              <a:rPr lang="en-US" dirty="0"/>
              <a:t>Numerous shape-based models in echocardiograms</a:t>
            </a:r>
          </a:p>
          <a:p>
            <a:pPr lvl="1"/>
            <a:r>
              <a:rPr lang="en-US" dirty="0"/>
              <a:t>Good for interpolating missing boundaries</a:t>
            </a:r>
          </a:p>
          <a:p>
            <a:pPr lvl="1"/>
            <a:r>
              <a:rPr lang="en-US" dirty="0"/>
              <a:t>Requires existing shape model to be made</a:t>
            </a:r>
          </a:p>
          <a:p>
            <a:r>
              <a:rPr lang="en-US" dirty="0"/>
              <a:t>Active shape models are another common method</a:t>
            </a:r>
          </a:p>
          <a:p>
            <a:pPr lvl="1"/>
            <a:r>
              <a:rPr lang="en-US" dirty="0"/>
              <a:t>Start with initial contour and slowly move towards gradient of cost function</a:t>
            </a:r>
          </a:p>
          <a:p>
            <a:pPr lvl="1"/>
            <a:r>
              <a:rPr lang="en-US" dirty="0"/>
              <a:t>Factor in curvature and continuity</a:t>
            </a:r>
          </a:p>
        </p:txBody>
      </p:sp>
    </p:spTree>
    <p:extLst>
      <p:ext uri="{BB962C8B-B14F-4D97-AF65-F5344CB8AC3E}">
        <p14:creationId xmlns:p14="http://schemas.microsoft.com/office/powerpoint/2010/main" val="481909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Project Purpose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BC9E6-599E-421B-9D55-4C7D6BE17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B-mode image is missing a lot of information</a:t>
            </a:r>
          </a:p>
          <a:p>
            <a:r>
              <a:rPr lang="en-US" dirty="0"/>
              <a:t>E.g. spectral parameters of RF data can be analyzed in regions to differentiate tissues (Akhila’s project)</a:t>
            </a:r>
          </a:p>
          <a:p>
            <a:r>
              <a:rPr lang="en-US" dirty="0"/>
              <a:t>Need to have the B-mode image and RF data</a:t>
            </a:r>
          </a:p>
          <a:p>
            <a:pPr lvl="1"/>
            <a:r>
              <a:rPr lang="en-US" dirty="0"/>
              <a:t>Select region from B-mode</a:t>
            </a:r>
          </a:p>
          <a:p>
            <a:pPr lvl="1"/>
            <a:r>
              <a:rPr lang="en-US" dirty="0"/>
              <a:t>Get corresponding RF data from that region</a:t>
            </a:r>
          </a:p>
          <a:p>
            <a:r>
              <a:rPr lang="en-US" dirty="0"/>
              <a:t>Cannot collect both B-mode and RF data from machine.</a:t>
            </a:r>
          </a:p>
          <a:p>
            <a:r>
              <a:rPr lang="en-US" dirty="0"/>
              <a:t>This is why I am converting the IQ data to B-mode images</a:t>
            </a:r>
          </a:p>
          <a:p>
            <a:r>
              <a:rPr lang="en-US" dirty="0"/>
              <a:t>Also, allows tuning of parameters (DR, TGC, gain)</a:t>
            </a:r>
          </a:p>
        </p:txBody>
      </p:sp>
    </p:spTree>
    <p:extLst>
      <p:ext uri="{BB962C8B-B14F-4D97-AF65-F5344CB8AC3E}">
        <p14:creationId xmlns:p14="http://schemas.microsoft.com/office/powerpoint/2010/main" val="2879707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BC9E6-599E-421B-9D55-4C7D6BE17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991600" cy="5181600"/>
          </a:xfrm>
        </p:spPr>
        <p:txBody>
          <a:bodyPr/>
          <a:lstStyle/>
          <a:p>
            <a:r>
              <a:rPr lang="en-US" dirty="0"/>
              <a:t>Most ultrasound machines have proprietary software to convert from RF to B-mode image</a:t>
            </a:r>
          </a:p>
          <a:p>
            <a:r>
              <a:rPr lang="en-US" dirty="0"/>
              <a:t>Few papers on conversion from RF to B-mode image, but no speckle reduction</a:t>
            </a:r>
          </a:p>
          <a:p>
            <a:r>
              <a:rPr lang="en-US" dirty="0"/>
              <a:t>Few papers focusing on speckle reduction only</a:t>
            </a:r>
          </a:p>
          <a:p>
            <a:r>
              <a:rPr lang="en-US" dirty="0"/>
              <a:t>Importantly, no papers with publicly accessible source code. No code for us to use!</a:t>
            </a:r>
          </a:p>
        </p:txBody>
      </p:sp>
    </p:spTree>
    <p:extLst>
      <p:ext uri="{BB962C8B-B14F-4D97-AF65-F5344CB8AC3E}">
        <p14:creationId xmlns:p14="http://schemas.microsoft.com/office/powerpoint/2010/main" val="2566115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BC9E6-599E-421B-9D55-4C7D6BE17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991600" cy="5181600"/>
          </a:xfrm>
        </p:spPr>
        <p:txBody>
          <a:bodyPr/>
          <a:lstStyle/>
          <a:p>
            <a:r>
              <a:rPr lang="en-US" dirty="0"/>
              <a:t>Python 3.5.4 using Anaconda</a:t>
            </a:r>
          </a:p>
          <a:p>
            <a:r>
              <a:rPr lang="en-US" dirty="0"/>
              <a:t>Libraries:</a:t>
            </a:r>
          </a:p>
          <a:p>
            <a:pPr lvl="1"/>
            <a:r>
              <a:rPr lang="en-US" dirty="0"/>
              <a:t>NumPy</a:t>
            </a:r>
          </a:p>
          <a:p>
            <a:pPr lvl="1"/>
            <a:r>
              <a:rPr lang="en-US" dirty="0"/>
              <a:t>SciPy</a:t>
            </a:r>
          </a:p>
          <a:p>
            <a:pPr lvl="1"/>
            <a:r>
              <a:rPr lang="en-US" dirty="0"/>
              <a:t>Scikit-image</a:t>
            </a:r>
          </a:p>
          <a:p>
            <a:pPr lvl="1"/>
            <a:r>
              <a:rPr lang="en-US" dirty="0"/>
              <a:t>matplotlib</a:t>
            </a:r>
          </a:p>
          <a:p>
            <a:pPr lvl="1"/>
            <a:r>
              <a:rPr lang="en-US" dirty="0"/>
              <a:t>PyQt5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for debugging</a:t>
            </a:r>
          </a:p>
        </p:txBody>
      </p:sp>
    </p:spTree>
    <p:extLst>
      <p:ext uri="{BB962C8B-B14F-4D97-AF65-F5344CB8AC3E}">
        <p14:creationId xmlns:p14="http://schemas.microsoft.com/office/powerpoint/2010/main" val="237449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B-mode images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BC9E6-599E-421B-9D55-4C7D6BE17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data is converted into a brightness mode (B-mode) image</a:t>
            </a:r>
          </a:p>
          <a:p>
            <a:r>
              <a:rPr lang="en-US" dirty="0"/>
              <a:t>This is what most people see when dealing with ultrasound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B08D60-5A24-4748-9356-7521CA7A3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0"/>
            <a:ext cx="5919537" cy="449884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763C73-9519-4C7E-B5F0-4609733BDB71}"/>
              </a:ext>
            </a:extLst>
          </p:cNvPr>
          <p:cNvCxnSpPr>
            <a:cxnSpLocks/>
          </p:cNvCxnSpPr>
          <p:nvPr/>
        </p:nvCxnSpPr>
        <p:spPr bwMode="auto">
          <a:xfrm>
            <a:off x="2528638" y="3886200"/>
            <a:ext cx="2819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D0E0A39-3EE8-4FB7-80FE-B757542FE825}"/>
              </a:ext>
            </a:extLst>
          </p:cNvPr>
          <p:cNvSpPr txBox="1"/>
          <p:nvPr/>
        </p:nvSpPr>
        <p:spPr>
          <a:xfrm>
            <a:off x="152400" y="3516868"/>
            <a:ext cx="262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Short-axis view of heart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4ABF5-E747-41AC-863B-C6001D55E1FF}"/>
              </a:ext>
            </a:extLst>
          </p:cNvPr>
          <p:cNvSpPr txBox="1"/>
          <p:nvPr/>
        </p:nvSpPr>
        <p:spPr>
          <a:xfrm>
            <a:off x="0" y="4055752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Ultrasound is noisy </a:t>
            </a:r>
            <a:br>
              <a:rPr lang="en-US" dirty="0"/>
            </a:br>
            <a:r>
              <a:rPr lang="en-US" dirty="0"/>
              <a:t>(low SNR)</a:t>
            </a:r>
            <a:br>
              <a:rPr lang="en-US" dirty="0"/>
            </a:br>
            <a:r>
              <a:rPr lang="en-US" dirty="0"/>
              <a:t>Noise is termed ‘speckle’</a:t>
            </a:r>
          </a:p>
        </p:txBody>
      </p:sp>
    </p:spTree>
    <p:extLst>
      <p:ext uri="{BB962C8B-B14F-4D97-AF65-F5344CB8AC3E}">
        <p14:creationId xmlns:p14="http://schemas.microsoft.com/office/powerpoint/2010/main" val="2228516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Project Purpose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BC9E6-599E-421B-9D55-4C7D6BE17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Part 1</a:t>
            </a:r>
          </a:p>
          <a:p>
            <a:pPr lvl="1"/>
            <a:r>
              <a:rPr lang="en-US" sz="2400" dirty="0"/>
              <a:t>Convert raw transducer data into B-mode images that you saw</a:t>
            </a:r>
          </a:p>
          <a:p>
            <a:pPr lvl="1"/>
            <a:r>
              <a:rPr lang="en-US" sz="2400" dirty="0"/>
              <a:t>Allows tuning of parameters (DR, TGC, gain,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No public source code, have to start from scratch</a:t>
            </a:r>
          </a:p>
          <a:p>
            <a:r>
              <a:rPr lang="en-US" sz="2800" dirty="0"/>
              <a:t>Part 2</a:t>
            </a:r>
          </a:p>
          <a:p>
            <a:pPr lvl="1"/>
            <a:r>
              <a:rPr lang="en-US" sz="2400" dirty="0"/>
              <a:t>Use B-mode images at short-axis to segment short-axis views</a:t>
            </a:r>
          </a:p>
        </p:txBody>
      </p:sp>
    </p:spTree>
    <p:extLst>
      <p:ext uri="{BB962C8B-B14F-4D97-AF65-F5344CB8AC3E}">
        <p14:creationId xmlns:p14="http://schemas.microsoft.com/office/powerpoint/2010/main" val="18084787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Envelope Detection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7BC9E6-599E-421B-9D55-4C7D6BE17E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1295400"/>
                <a:ext cx="7074978" cy="5181600"/>
              </a:xfrm>
            </p:spPr>
            <p:txBody>
              <a:bodyPr/>
              <a:lstStyle/>
              <a:p>
                <a:r>
                  <a:rPr lang="en-US" dirty="0"/>
                  <a:t>IQ data is complex</a:t>
                </a:r>
              </a:p>
              <a:p>
                <a:r>
                  <a:rPr lang="en-US" dirty="0"/>
                  <a:t>To make complex data real, envelope detection is performed.</a:t>
                </a:r>
              </a:p>
              <a:p>
                <a:r>
                  <a:rPr lang="en-US" dirty="0"/>
                  <a:t>This is also just taking the magnitude of the complex data.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𝐸𝑛𝑣𝐷𝑒𝑡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𝑅𝑒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𝐼𝑄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𝐼𝑚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𝐼𝑄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7BC9E6-599E-421B-9D55-4C7D6BE17E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295400"/>
                <a:ext cx="7074978" cy="5181600"/>
              </a:xfrm>
              <a:blipFill>
                <a:blip r:embed="rId2"/>
                <a:stretch>
                  <a:fillRect l="-1292" t="-941"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8121CE6-BA09-44C9-A0DA-DA3DA7EB4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75" y="1142337"/>
            <a:ext cx="191452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2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Log Compression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7BC9E6-599E-421B-9D55-4C7D6BE17E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1295400"/>
                <a:ext cx="7077075" cy="5181600"/>
              </a:xfrm>
            </p:spPr>
            <p:txBody>
              <a:bodyPr/>
              <a:lstStyle/>
              <a:p>
                <a:r>
                  <a:rPr lang="en-US" dirty="0"/>
                  <a:t>Reduces dynamic range of the data so that it is better displayed on a monitor</a:t>
                </a:r>
              </a:p>
              <a:p>
                <a:r>
                  <a:rPr lang="en-US" dirty="0"/>
                  <a:t>Has the effect of scaling down larger numbers and leaving smaller numbers alone</a:t>
                </a:r>
              </a:p>
              <a:p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𝐿𝑜𝑔𝐶𝑜𝑚𝑝𝑟𝑒𝑠𝑠𝑒𝑑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=20</m:t>
                    </m:r>
                    <m:func>
                      <m:func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7BC9E6-599E-421B-9D55-4C7D6BE17E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295400"/>
                <a:ext cx="7077075" cy="5181600"/>
              </a:xfrm>
              <a:blipFill>
                <a:blip r:embed="rId2"/>
                <a:stretch>
                  <a:fillRect l="-1292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D814B65-FD13-4D7C-9E4F-E3B681677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75" y="1143000"/>
            <a:ext cx="191452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89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Apply Master Gain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BC9E6-599E-421B-9D55-4C7D6BE17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7077075" cy="5181600"/>
          </a:xfrm>
        </p:spPr>
        <p:txBody>
          <a:bodyPr/>
          <a:lstStyle/>
          <a:p>
            <a:r>
              <a:rPr lang="en-US" dirty="0"/>
              <a:t>Brightens entire image</a:t>
            </a:r>
          </a:p>
          <a:p>
            <a:r>
              <a:rPr lang="en-US" dirty="0"/>
              <a:t>Add constant value (in dB) to each pixel</a:t>
            </a:r>
          </a:p>
          <a:p>
            <a:r>
              <a:rPr lang="en-US" dirty="0"/>
              <a:t>Retrieve value ranging from -25 to 25dB from Ultrasound machine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4DEE77-550C-4948-BD6F-F3BFFACCD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75" y="1141012"/>
            <a:ext cx="191452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28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Apply Time Gain Compensation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BC9E6-599E-421B-9D55-4C7D6BE17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7077075" cy="5181600"/>
          </a:xfrm>
        </p:spPr>
        <p:txBody>
          <a:bodyPr/>
          <a:lstStyle/>
          <a:p>
            <a:r>
              <a:rPr lang="en-US" dirty="0"/>
              <a:t>Sound waves power decrease at square of radial distance</a:t>
            </a:r>
          </a:p>
          <a:p>
            <a:r>
              <a:rPr lang="en-US" dirty="0"/>
              <a:t>Results in darker regions farther away</a:t>
            </a:r>
          </a:p>
          <a:p>
            <a:r>
              <a:rPr lang="en-US" dirty="0"/>
              <a:t>Compensate by adding values based on distance away from transducer</a:t>
            </a:r>
          </a:p>
          <a:p>
            <a:r>
              <a:rPr lang="en-US" dirty="0"/>
              <a:t>Eight knobs with ranges from -20 to 20dB</a:t>
            </a:r>
          </a:p>
          <a:p>
            <a:pPr lvl="1"/>
            <a:r>
              <a:rPr lang="en-US" dirty="0"/>
              <a:t>Values are set at increments of Depth / 8 (2cm)</a:t>
            </a:r>
          </a:p>
          <a:p>
            <a:pPr lvl="1"/>
            <a:r>
              <a:rPr lang="en-US" dirty="0"/>
              <a:t>Linearly interpolate between each of the knobs for values for each depth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613CA7-3FB4-4159-AB6C-D6A504762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75" y="1143000"/>
            <a:ext cx="191452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9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Clip Dynamic Range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BC9E6-599E-421B-9D55-4C7D6BE17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7077075" cy="5181600"/>
          </a:xfrm>
        </p:spPr>
        <p:txBody>
          <a:bodyPr/>
          <a:lstStyle/>
          <a:p>
            <a:r>
              <a:rPr lang="en-US" dirty="0"/>
              <a:t>Monitor maps values from 0-255 linearly</a:t>
            </a:r>
          </a:p>
          <a:p>
            <a:r>
              <a:rPr lang="en-US" dirty="0"/>
              <a:t>At this point, image has values from 0 – 70dB</a:t>
            </a:r>
          </a:p>
          <a:p>
            <a:r>
              <a:rPr lang="en-US" dirty="0"/>
              <a:t>Image looks bright because most content in 50-60dB and that’s ~85% of the maximum</a:t>
            </a:r>
          </a:p>
          <a:p>
            <a:r>
              <a:rPr lang="en-US" dirty="0"/>
              <a:t>Clip min/max values and normalize</a:t>
            </a:r>
          </a:p>
          <a:p>
            <a:r>
              <a:rPr lang="en-US" dirty="0"/>
              <a:t>Optimal dynamic range found to be 30-95dB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1DF60-3693-46FC-9C7C-C4D75A1B9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75" y="1143000"/>
            <a:ext cx="191452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374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Scan Conversion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BC9E6-599E-421B-9D55-4C7D6BE17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7077075" cy="5181600"/>
          </a:xfrm>
        </p:spPr>
        <p:txBody>
          <a:bodyPr/>
          <a:lstStyle/>
          <a:p>
            <a:r>
              <a:rPr lang="en-US" dirty="0"/>
              <a:t>Phased array transducer creates fanning pattern</a:t>
            </a:r>
          </a:p>
          <a:p>
            <a:r>
              <a:rPr lang="en-US" dirty="0"/>
              <a:t>Convert from polar domain to Cartesian</a:t>
            </a:r>
          </a:p>
          <a:p>
            <a:r>
              <a:rPr lang="en-US" dirty="0"/>
              <a:t>Parameters:</a:t>
            </a:r>
          </a:p>
          <a:p>
            <a:pPr lvl="1"/>
            <a:r>
              <a:rPr lang="en-US" dirty="0"/>
              <a:t>Initial Radius: 30px</a:t>
            </a:r>
          </a:p>
          <a:p>
            <a:pPr lvl="1"/>
            <a:r>
              <a:rPr lang="en-US" dirty="0"/>
              <a:t>Final Radius: 508px</a:t>
            </a:r>
          </a:p>
          <a:p>
            <a:pPr lvl="1"/>
            <a:r>
              <a:rPr lang="en-US" dirty="0"/>
              <a:t>Initial Angle: 228º</a:t>
            </a:r>
          </a:p>
          <a:p>
            <a:pPr lvl="1"/>
            <a:r>
              <a:rPr lang="en-US" dirty="0"/>
              <a:t>Final Angle: 308º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A2BDF-FDD0-4F27-B0B3-9B3D54BC2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514600"/>
            <a:ext cx="5791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471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Noise Parameters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2303BE-FDD6-4011-B73E-793F9F2EE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Gaussian filter</a:t>
            </a:r>
          </a:p>
          <a:p>
            <a:pPr lvl="1"/>
            <a:r>
              <a:rPr lang="en-US" sz="2400" dirty="0"/>
              <a:t>Std. dev = 1.5</a:t>
            </a:r>
          </a:p>
          <a:p>
            <a:r>
              <a:rPr lang="en-US" sz="2600" dirty="0" err="1"/>
              <a:t>Perona</a:t>
            </a:r>
            <a:r>
              <a:rPr lang="en-US" sz="2600" dirty="0"/>
              <a:t>-Malik anisotropic diffusion</a:t>
            </a:r>
          </a:p>
          <a:p>
            <a:pPr lvl="1"/>
            <a:r>
              <a:rPr lang="en-US" sz="2400" dirty="0"/>
              <a:t># </a:t>
            </a:r>
            <a:r>
              <a:rPr lang="en-US" sz="2400" dirty="0" err="1"/>
              <a:t>Iter</a:t>
            </a:r>
            <a:r>
              <a:rPr lang="en-US" sz="2400" dirty="0"/>
              <a:t> = 5, Conduction </a:t>
            </a:r>
            <a:r>
              <a:rPr lang="en-US" sz="2400" dirty="0" err="1"/>
              <a:t>Coeff</a:t>
            </a:r>
            <a:r>
              <a:rPr lang="en-US" sz="2400" dirty="0"/>
              <a:t> = 30, Speed of Diff = 0.2</a:t>
            </a:r>
          </a:p>
          <a:p>
            <a:r>
              <a:rPr lang="en-US" sz="2600" dirty="0"/>
              <a:t>Median filter</a:t>
            </a:r>
          </a:p>
          <a:p>
            <a:pPr lvl="1"/>
            <a:r>
              <a:rPr lang="en-US" sz="2400" dirty="0"/>
              <a:t>Kernel size of 3</a:t>
            </a:r>
          </a:p>
          <a:p>
            <a:r>
              <a:rPr lang="en-US" sz="2600" dirty="0"/>
              <a:t>Lee filter</a:t>
            </a:r>
          </a:p>
          <a:p>
            <a:pPr lvl="1"/>
            <a:r>
              <a:rPr lang="en-US" sz="2400" dirty="0"/>
              <a:t>Kernel size of 3</a:t>
            </a:r>
          </a:p>
          <a:p>
            <a:r>
              <a:rPr lang="en-US" sz="2600" dirty="0"/>
              <a:t>Wavelet denoising</a:t>
            </a:r>
          </a:p>
          <a:p>
            <a:pPr lvl="1"/>
            <a:r>
              <a:rPr lang="en-US" sz="2400" dirty="0"/>
              <a:t>Two-level Daubechies-1</a:t>
            </a:r>
          </a:p>
          <a:p>
            <a:pPr lvl="1"/>
            <a:r>
              <a:rPr lang="en-US" sz="2400" dirty="0"/>
              <a:t>Hard-thresholding, variance = 0.5</a:t>
            </a:r>
          </a:p>
        </p:txBody>
      </p:sp>
    </p:spTree>
    <p:extLst>
      <p:ext uri="{BB962C8B-B14F-4D97-AF65-F5344CB8AC3E}">
        <p14:creationId xmlns:p14="http://schemas.microsoft.com/office/powerpoint/2010/main" val="6472510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Converting RF to IQ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BC9E6-599E-421B-9D55-4C7D6BE17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991600" cy="5181600"/>
          </a:xfrm>
        </p:spPr>
        <p:txBody>
          <a:bodyPr/>
          <a:lstStyle/>
          <a:p>
            <a:r>
              <a:rPr lang="en-US" dirty="0"/>
              <a:t>We get IQ data from machine, conversion already done</a:t>
            </a:r>
          </a:p>
          <a:p>
            <a:r>
              <a:rPr lang="en-US" dirty="0"/>
              <a:t>1. Down-mixing (shifting signal to baseband)</a:t>
            </a:r>
          </a:p>
          <a:p>
            <a:r>
              <a:rPr lang="en-US" dirty="0"/>
              <a:t>2. Low-pass filter (remove negative copy of signal)</a:t>
            </a:r>
          </a:p>
          <a:p>
            <a:r>
              <a:rPr lang="en-US" dirty="0"/>
              <a:t>3. Decimate (reduces bandwidth for storing signal)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1B603C-9442-4220-8105-4763B2AAD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6600"/>
            <a:ext cx="9144000" cy="1831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617ED3-0CAE-439D-A29B-E4A12B6C5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5023355"/>
            <a:ext cx="4810382" cy="180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40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Filtering Second Harmonic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BC9E6-599E-421B-9D55-4C7D6BE17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sure of sampling frequency, fundamental or harmonic frequency. Waiting to hear back from ultrasound rep.</a:t>
            </a:r>
          </a:p>
          <a:p>
            <a:r>
              <a:rPr lang="en-US" dirty="0"/>
              <a:t>IQ data contains fundamental and harmonic frequency</a:t>
            </a:r>
          </a:p>
          <a:p>
            <a:r>
              <a:rPr lang="en-US" dirty="0"/>
              <a:t>Down-mix the signal so that harmonic frequency is baseband</a:t>
            </a:r>
          </a:p>
          <a:p>
            <a:r>
              <a:rPr lang="en-US" dirty="0"/>
              <a:t>Low-pass filter to remove the fundamental frequency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0D144-8E67-4BAE-A94A-866CA51E76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91000" y="3491481"/>
            <a:ext cx="4495800" cy="327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C97B1-083B-4448-B690-9BD18CDAA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1" y="3405756"/>
            <a:ext cx="1162849" cy="3448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A7DE0E-DA89-4D27-B1B0-D04370EC7A3D}"/>
              </a:ext>
            </a:extLst>
          </p:cNvPr>
          <p:cNvSpPr txBox="1"/>
          <p:nvPr/>
        </p:nvSpPr>
        <p:spPr>
          <a:xfrm>
            <a:off x="1219200" y="3563034"/>
            <a:ext cx="3018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result without </a:t>
            </a:r>
            <a:br>
              <a:rPr lang="en-US" dirty="0"/>
            </a:br>
            <a:r>
              <a:rPr lang="en-US" dirty="0"/>
              <a:t>filtering harmonic frequency</a:t>
            </a:r>
          </a:p>
        </p:txBody>
      </p:sp>
    </p:spTree>
    <p:extLst>
      <p:ext uri="{BB962C8B-B14F-4D97-AF65-F5344CB8AC3E}">
        <p14:creationId xmlns:p14="http://schemas.microsoft.com/office/powerpoint/2010/main" val="22038882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Tissue Harmonic Imaging (THI)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BC9E6-599E-421B-9D55-4C7D6BE17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991600" cy="5181600"/>
          </a:xfrm>
        </p:spPr>
        <p:txBody>
          <a:bodyPr/>
          <a:lstStyle/>
          <a:p>
            <a:r>
              <a:rPr lang="en-US" dirty="0"/>
              <a:t>Improvement from traditional ultrasound</a:t>
            </a:r>
          </a:p>
          <a:p>
            <a:r>
              <a:rPr lang="en-US" dirty="0"/>
              <a:t>Transmit at one frequency (f</a:t>
            </a:r>
            <a:r>
              <a:rPr lang="en-US" baseline="-25000" dirty="0"/>
              <a:t>c</a:t>
            </a:r>
            <a:r>
              <a:rPr lang="en-US" dirty="0"/>
              <a:t>)</a:t>
            </a:r>
          </a:p>
          <a:p>
            <a:r>
              <a:rPr lang="en-US" dirty="0"/>
              <a:t>Receive at second harmonic (2 * f</a:t>
            </a:r>
            <a:r>
              <a:rPr lang="en-US" baseline="-25000" dirty="0"/>
              <a:t>c</a:t>
            </a:r>
            <a:r>
              <a:rPr lang="en-US" dirty="0"/>
              <a:t>)</a:t>
            </a:r>
          </a:p>
          <a:p>
            <a:r>
              <a:rPr lang="en-US" dirty="0"/>
              <a:t>Increases ultrasound image quality </a:t>
            </a:r>
          </a:p>
          <a:p>
            <a:pPr lvl="1"/>
            <a:r>
              <a:rPr lang="en-US" dirty="0"/>
              <a:t>higher frequency = quicker changes in image, thus better res.</a:t>
            </a:r>
          </a:p>
        </p:txBody>
      </p:sp>
      <p:pic>
        <p:nvPicPr>
          <p:cNvPr id="1026" name="Picture 2" descr="http://pubs.rsna.org/na101/home/literatum/publisher/rsna/journals/content/radiographics/2015/rg.2015.35.issue-7/rg.2015140338/20151103/images/large/rg.2015140338.fig8.jpeg">
            <a:extLst>
              <a:ext uri="{FF2B5EF4-FFF2-40B4-BE49-F238E27FC236}">
                <a16:creationId xmlns:a16="http://schemas.microsoft.com/office/drawing/2014/main" id="{E79F8FCA-00B5-4DD9-A331-972137619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5" y="3886200"/>
            <a:ext cx="9144000" cy="184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4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5257CF7-E182-4E11-B58A-2EF53E2B8DC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371600"/>
            <a:ext cx="7772400" cy="5486400"/>
          </a:xfrm>
        </p:spPr>
        <p:txBody>
          <a:bodyPr/>
          <a:lstStyle/>
          <a:p>
            <a:r>
              <a:rPr lang="en-US" altLang="en-US" sz="4000" dirty="0"/>
              <a:t>Part 1: IQ to B-mode Conversion</a:t>
            </a:r>
          </a:p>
        </p:txBody>
      </p:sp>
    </p:spTree>
    <p:extLst>
      <p:ext uri="{BB962C8B-B14F-4D97-AF65-F5344CB8AC3E}">
        <p14:creationId xmlns:p14="http://schemas.microsoft.com/office/powerpoint/2010/main" val="1475262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How Ultrasound 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BC9E6-599E-421B-9D55-4C7D6BE17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Transducer emits sound waves at frequencies of 1-10MHz (ultrasound)</a:t>
            </a:r>
          </a:p>
          <a:p>
            <a:r>
              <a:rPr lang="en-US" dirty="0"/>
              <a:t>Transducer measures amplitude and delay of reflected waves</a:t>
            </a:r>
          </a:p>
          <a:p>
            <a:r>
              <a:rPr lang="en-US" dirty="0"/>
              <a:t>Raw signal from transducer is radiofrequency (RF) data</a:t>
            </a:r>
          </a:p>
          <a:p>
            <a:pPr lvl="1"/>
            <a:r>
              <a:rPr lang="en-US" dirty="0"/>
              <a:t>In-phase and quadrature phase (IQ) data is similar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53F462-920D-4F5A-99FC-B63AF89D4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63367"/>
            <a:ext cx="6993467" cy="3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0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Block Diagram</a:t>
            </a:r>
          </a:p>
        </p:txBody>
      </p:sp>
      <p:pic>
        <p:nvPicPr>
          <p:cNvPr id="4" name="Picture 3" descr="C:\Users\adellio\AppData\Local\Microsoft\Windows\INetCache\Content.Word\BlockDiagram1.png">
            <a:extLst>
              <a:ext uri="{FF2B5EF4-FFF2-40B4-BE49-F238E27FC236}">
                <a16:creationId xmlns:a16="http://schemas.microsoft.com/office/drawing/2014/main" id="{90B3C02B-C37D-4663-98B5-31C2C259B3E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5867400" cy="571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6725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Review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675B08-FCC1-4491-AEE3-A5A96B7D1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08" y="1143000"/>
            <a:ext cx="6989583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44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8AC9-BD60-4570-8A11-B520EC2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Speckle Reduction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BC9E6-599E-421B-9D55-4C7D6BE17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Very difficult problem to solve, many existing methods out there</a:t>
            </a:r>
          </a:p>
          <a:p>
            <a:r>
              <a:rPr lang="en-US" sz="2800" dirty="0"/>
              <a:t>In this study, following methods were examined:</a:t>
            </a:r>
          </a:p>
          <a:p>
            <a:pPr lvl="1"/>
            <a:r>
              <a:rPr lang="en-US" sz="2400" dirty="0"/>
              <a:t>Gaussian filter</a:t>
            </a:r>
          </a:p>
          <a:p>
            <a:pPr lvl="1"/>
            <a:r>
              <a:rPr lang="en-US" sz="2400" dirty="0" err="1"/>
              <a:t>Perona</a:t>
            </a:r>
            <a:r>
              <a:rPr lang="en-US" sz="2400" dirty="0"/>
              <a:t>-Malik anisotropic diffusion</a:t>
            </a:r>
          </a:p>
          <a:p>
            <a:pPr lvl="1"/>
            <a:r>
              <a:rPr lang="en-US" sz="2400" dirty="0"/>
              <a:t>Median filter</a:t>
            </a:r>
          </a:p>
          <a:p>
            <a:pPr lvl="1"/>
            <a:r>
              <a:rPr lang="en-US" sz="2400" dirty="0"/>
              <a:t>Lee filter</a:t>
            </a:r>
          </a:p>
          <a:p>
            <a:pPr lvl="1"/>
            <a:r>
              <a:rPr lang="en-US" sz="2400" dirty="0"/>
              <a:t>Wavelet denoising</a:t>
            </a:r>
          </a:p>
        </p:txBody>
      </p:sp>
    </p:spTree>
    <p:extLst>
      <p:ext uri="{BB962C8B-B14F-4D97-AF65-F5344CB8AC3E}">
        <p14:creationId xmlns:p14="http://schemas.microsoft.com/office/powerpoint/2010/main" val="13969784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5772</TotalTime>
  <Words>1545</Words>
  <Application>Microsoft Office PowerPoint</Application>
  <PresentationFormat>On-screen Show (4:3)</PresentationFormat>
  <Paragraphs>261</Paragraphs>
  <Slides>49</Slides>
  <Notes>23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Andale Mono</vt:lpstr>
      <vt:lpstr>Arial</vt:lpstr>
      <vt:lpstr>Cambria Math</vt:lpstr>
      <vt:lpstr>Tahoma</vt:lpstr>
      <vt:lpstr>Verdana</vt:lpstr>
      <vt:lpstr>Default Design</vt:lpstr>
      <vt:lpstr>IQ to B-mode Conversion &amp; Endocardium Segmentation in Parasternal Short-axis Echocardiograms</vt:lpstr>
      <vt:lpstr>What are Echocardiograms?</vt:lpstr>
      <vt:lpstr>What are Parasternal Short-axis views (PSAX)?</vt:lpstr>
      <vt:lpstr>Project Purpose</vt:lpstr>
      <vt:lpstr>Part 1: IQ to B-mode Conversion</vt:lpstr>
      <vt:lpstr>How Ultrasound Works</vt:lpstr>
      <vt:lpstr>Block Diagram</vt:lpstr>
      <vt:lpstr>Review</vt:lpstr>
      <vt:lpstr>Speckle Reduction</vt:lpstr>
      <vt:lpstr>No Noise Reduction</vt:lpstr>
      <vt:lpstr>Gaussian Filter</vt:lpstr>
      <vt:lpstr>Anisotropic Diffusion</vt:lpstr>
      <vt:lpstr>Median Filter</vt:lpstr>
      <vt:lpstr>Lee Filter</vt:lpstr>
      <vt:lpstr>Wavelet’s Denoising</vt:lpstr>
      <vt:lpstr>Ultrasound Machine</vt:lpstr>
      <vt:lpstr>Key Takeaways</vt:lpstr>
      <vt:lpstr>Part 2: Segmenting Endocardium</vt:lpstr>
      <vt:lpstr>B-Mode PSAX near apex</vt:lpstr>
      <vt:lpstr>B-Mode PSAX at mitral valve</vt:lpstr>
      <vt:lpstr>B-Mode PSAX at papillary muscles</vt:lpstr>
      <vt:lpstr>Why do we care?</vt:lpstr>
      <vt:lpstr>Segmentation Method</vt:lpstr>
      <vt:lpstr>Smoothed Image</vt:lpstr>
      <vt:lpstr>Polar Conversion</vt:lpstr>
      <vt:lpstr>Endocardial Boundary (Apex)</vt:lpstr>
      <vt:lpstr>Endocardial Boundary (Mitral)</vt:lpstr>
      <vt:lpstr>Additional Cost Functions</vt:lpstr>
      <vt:lpstr>Mitral Valve w/ Abs Diff</vt:lpstr>
      <vt:lpstr>Mitral Valve w/ Derivative</vt:lpstr>
      <vt:lpstr>Key Points</vt:lpstr>
      <vt:lpstr>Future Work</vt:lpstr>
      <vt:lpstr>Conclusion</vt:lpstr>
      <vt:lpstr>Questions?</vt:lpstr>
      <vt:lpstr>Literature Review</vt:lpstr>
      <vt:lpstr>Project Purpose</vt:lpstr>
      <vt:lpstr>Related Works</vt:lpstr>
      <vt:lpstr>Software</vt:lpstr>
      <vt:lpstr>B-mode images</vt:lpstr>
      <vt:lpstr>Envelope Detection</vt:lpstr>
      <vt:lpstr>Log Compression</vt:lpstr>
      <vt:lpstr>Apply Master Gain</vt:lpstr>
      <vt:lpstr>Apply Time Gain Compensation</vt:lpstr>
      <vt:lpstr>Clip Dynamic Range</vt:lpstr>
      <vt:lpstr>Scan Conversion</vt:lpstr>
      <vt:lpstr>Noise Parameters</vt:lpstr>
      <vt:lpstr>Converting RF to IQ data</vt:lpstr>
      <vt:lpstr>Filtering Second Harmonic</vt:lpstr>
      <vt:lpstr>Tissue Harmonic Imaging (THI)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142 Python Slides</dc:title>
  <dc:creator>Addison Elliott</dc:creator>
  <cp:keywords>Python</cp:keywords>
  <dc:description>Slides used in the University of Washington's CSE 142 Python sessions.</dc:description>
  <cp:lastModifiedBy>Elliott, Addison</cp:lastModifiedBy>
  <cp:revision>955</cp:revision>
  <dcterms:created xsi:type="dcterms:W3CDTF">2008-06-28T20:57:21Z</dcterms:created>
  <dcterms:modified xsi:type="dcterms:W3CDTF">2018-04-18T20:01:30Z</dcterms:modified>
</cp:coreProperties>
</file>